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8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3" r:id="rId13"/>
    <p:sldId id="268" r:id="rId14"/>
    <p:sldId id="274" r:id="rId15"/>
    <p:sldId id="270" r:id="rId16"/>
    <p:sldId id="271" r:id="rId17"/>
    <p:sldId id="272" r:id="rId18"/>
  </p:sldIdLst>
  <p:sldSz cx="9144000" cy="5143500" type="screen16x9"/>
  <p:notesSz cx="9144000" cy="5143500"/>
  <p:defaultTextStyle>
    <a:defPPr>
      <a:defRPr lang="es-ES"/>
    </a:defPPr>
    <a:lvl1pPr marL="0" algn="l" defTabSz="685800">
      <a:defRPr sz="135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135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135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135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135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135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135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135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13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/>
          <p:cNvSpPr>
            <a:spLocks noGrp="1"/>
          </p:cNvSpPr>
          <p:nvPr>
            <p:ph type="pic" sz="quarter" idx="30" hasCustomPrompt="1"/>
          </p:nvPr>
        </p:nvSpPr>
        <p:spPr bwMode="auto">
          <a:xfrm>
            <a:off x="3795541" y="0"/>
            <a:ext cx="5348459" cy="5143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pPr>
              <a:defRPr/>
            </a:pPr>
            <a:r>
              <a:rPr lang="es-ES"/>
              <a:t>    Fes clic a la icona per afegir la imatge</a:t>
            </a:r>
          </a:p>
        </p:txBody>
      </p:sp>
      <p:sp>
        <p:nvSpPr>
          <p:cNvPr id="40" name="Marcador de posición de imagen 39"/>
          <p:cNvSpPr>
            <a:spLocks noGrp="1" noChangeAspect="1"/>
          </p:cNvSpPr>
          <p:nvPr>
            <p:ph type="pic" sz="quarter" idx="32" hasCustomPrompt="1"/>
          </p:nvPr>
        </p:nvSpPr>
        <p:spPr bwMode="auto">
          <a:xfrm flipH="1">
            <a:off x="0" y="0"/>
            <a:ext cx="4445391" cy="5143500"/>
          </a:xfrm>
          <a:prstGeom prst="rect">
            <a:avLst/>
          </a:prstGeom>
          <a:blipFill>
            <a:blip r:embed="rId2"/>
            <a:stretch/>
          </a:blipFill>
          <a:effectLst>
            <a:outerShdw sx="1000" sy="1000" algn="ctr" rotWithShape="0">
              <a:srgbClr val="0065BD"/>
            </a:outerShdw>
          </a:effectLst>
        </p:spPr>
        <p:txBody>
          <a:bodyPr/>
          <a:lstStyle>
            <a:lvl1pPr marL="0" indent="0">
              <a:buNone/>
              <a:defRPr sz="800"/>
            </a:lvl1pPr>
          </a:lstStyle>
          <a:p>
            <a:pPr>
              <a:defRPr/>
            </a:pPr>
            <a:r>
              <a:rPr lang="es-ES"/>
              <a:t>fons</a:t>
            </a:r>
          </a:p>
        </p:txBody>
      </p:sp>
      <p:sp>
        <p:nvSpPr>
          <p:cNvPr id="28" name="Data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23277" y="4309218"/>
            <a:ext cx="3179299" cy="4775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Data</a:t>
            </a:r>
          </a:p>
        </p:txBody>
      </p:sp>
      <p:sp>
        <p:nvSpPr>
          <p:cNvPr id="27" name="autor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16242" y="3474936"/>
            <a:ext cx="3179299" cy="4775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Autor</a:t>
            </a:r>
          </a:p>
        </p:txBody>
      </p:sp>
      <p:sp>
        <p:nvSpPr>
          <p:cNvPr id="25" name="títol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16243" y="2167500"/>
            <a:ext cx="3179299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Títol</a:t>
            </a:r>
          </a:p>
        </p:txBody>
      </p:sp>
      <p:cxnSp>
        <p:nvCxnSpPr>
          <p:cNvPr id="18" name="separador"/>
          <p:cNvCxnSpPr>
            <a:cxnSpLocks/>
          </p:cNvCxnSpPr>
          <p:nvPr/>
        </p:nvCxnSpPr>
        <p:spPr bwMode="auto">
          <a:xfrm>
            <a:off x="623277" y="3295997"/>
            <a:ext cx="338063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logo UIB"/>
          <p:cNvPicPr/>
          <p:nvPr userDrawn="1"/>
        </p:nvPicPr>
        <p:blipFill>
          <a:blip r:embed="rId3"/>
          <a:stretch/>
        </p:blipFill>
        <p:spPr bwMode="auto">
          <a:xfrm>
            <a:off x="203485" y="214247"/>
            <a:ext cx="2710409" cy="10154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eño personalizad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974053" y="1784306"/>
            <a:ext cx="1254483" cy="220829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r">
              <a:buNone/>
              <a:defRPr sz="15000" b="0">
                <a:solidFill>
                  <a:schemeClr val="bg1"/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endParaRPr/>
          </a:p>
        </p:txBody>
      </p:sp>
      <p:cxnSp>
        <p:nvCxnSpPr>
          <p:cNvPr id="11" name="Conector recto 10"/>
          <p:cNvCxnSpPr>
            <a:cxnSpLocks/>
          </p:cNvCxnSpPr>
          <p:nvPr userDrawn="1"/>
        </p:nvCxnSpPr>
        <p:spPr bwMode="auto">
          <a:xfrm>
            <a:off x="3390314" y="1643465"/>
            <a:ext cx="0" cy="24899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713872" y="1643464"/>
            <a:ext cx="4473525" cy="2489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Inseriu texte</a:t>
            </a:r>
          </a:p>
        </p:txBody>
      </p:sp>
      <p:pic>
        <p:nvPicPr>
          <p:cNvPr id="14" name="logo UIB"/>
          <p:cNvPicPr/>
          <p:nvPr userDrawn="1"/>
        </p:nvPicPr>
        <p:blipFill>
          <a:blip r:embed="rId2"/>
          <a:stretch/>
        </p:blipFill>
        <p:spPr bwMode="auto">
          <a:xfrm>
            <a:off x="203485" y="214247"/>
            <a:ext cx="2710409" cy="10154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iseño personalizad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n 1" descr="LOGO_calado_blanco_UIB_HORIZONTAL_01_01_1_2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640996" y="1733340"/>
            <a:ext cx="3862007" cy="1446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iseño personalizad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eño personalizad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Marcador de texto 1"/>
          <p:cNvSpPr>
            <a:spLocks noGrp="1"/>
          </p:cNvSpPr>
          <p:nvPr>
            <p:ph idx="1" hasCustomPrompt="1"/>
          </p:nvPr>
        </p:nvSpPr>
        <p:spPr bwMode="auto">
          <a:xfrm>
            <a:off x="628650" y="717452"/>
            <a:ext cx="7886700" cy="391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es-ES"/>
              <a:t> Inseriu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5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489555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>
              <a:defRPr/>
            </a:pPr>
            <a:r>
              <a:rPr lang="es-ES"/>
              <a:t>Fes clic a la icona per afegir la imatge</a:t>
            </a: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          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261317" y="1767086"/>
            <a:ext cx="3179299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Text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iapositiva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5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1111348" y="861192"/>
            <a:ext cx="3179299" cy="1417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>
              <a:defRPr/>
            </a:pPr>
            <a:r>
              <a:rPr lang="es-ES"/>
              <a:t>Fes clic a la icona per afegir la imatge</a:t>
            </a: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          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4879145" y="861192"/>
            <a:ext cx="3179299" cy="1417774"/>
          </a:xfrm>
          <a:prstGeom prst="rect">
            <a:avLst/>
          </a:prstGeom>
        </p:spPr>
        <p:txBody>
          <a:bodyPr/>
          <a:lstStyle>
            <a:lvl1pPr marL="0" marR="0" indent="0" algn="l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5BD"/>
              </a:buClr>
              <a:buSzTx/>
              <a:buFont typeface="Courier New"/>
              <a:buNone/>
              <a:defRPr sz="1200"/>
            </a:lvl1pPr>
          </a:lstStyle>
          <a:p>
            <a:pPr marL="0" marR="0" lvl="0" indent="0" algn="l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5BD"/>
              </a:buClr>
              <a:buSzTx/>
              <a:buFont typeface="Courier New"/>
              <a:buNone/>
              <a:defRPr/>
            </a:pPr>
            <a:r>
              <a:rPr lang="es-ES"/>
              <a:t>Fes clic a la icona per afegir la imatge</a:t>
            </a: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          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111348" y="2498606"/>
            <a:ext cx="3179299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65BD"/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Text </a:t>
            </a: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111348" y="3146256"/>
            <a:ext cx="317929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Text</a:t>
            </a:r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879145" y="2498606"/>
            <a:ext cx="3179299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65BD"/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Text</a:t>
            </a: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79145" y="3146256"/>
            <a:ext cx="317929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Text</a:t>
            </a:r>
          </a:p>
        </p:txBody>
      </p:sp>
      <p:cxnSp>
        <p:nvCxnSpPr>
          <p:cNvPr id="12" name="Conector recto 11"/>
          <p:cNvCxnSpPr>
            <a:cxnSpLocks/>
          </p:cNvCxnSpPr>
          <p:nvPr userDrawn="1"/>
        </p:nvCxnSpPr>
        <p:spPr bwMode="auto">
          <a:xfrm>
            <a:off x="4614203" y="506437"/>
            <a:ext cx="0" cy="426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Diapositiva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55018" y="1567795"/>
            <a:ext cx="2542928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Text </a:t>
            </a: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55017" y="2215445"/>
            <a:ext cx="254292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Text</a:t>
            </a: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292821" y="1567795"/>
            <a:ext cx="2542928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Text </a:t>
            </a:r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292820" y="2215445"/>
            <a:ext cx="254292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Text</a:t>
            </a:r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230623" y="1567795"/>
            <a:ext cx="2542928" cy="647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Text </a:t>
            </a: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6230622" y="2215445"/>
            <a:ext cx="2542929" cy="1042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Text</a:t>
            </a:r>
          </a:p>
        </p:txBody>
      </p:sp>
      <p:cxnSp>
        <p:nvCxnSpPr>
          <p:cNvPr id="18" name="Conector recto 17"/>
          <p:cNvCxnSpPr>
            <a:cxnSpLocks/>
          </p:cNvCxnSpPr>
          <p:nvPr userDrawn="1"/>
        </p:nvCxnSpPr>
        <p:spPr bwMode="auto">
          <a:xfrm>
            <a:off x="3094892" y="1294228"/>
            <a:ext cx="0" cy="2264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cxnSpLocks/>
          </p:cNvCxnSpPr>
          <p:nvPr userDrawn="1"/>
        </p:nvCxnSpPr>
        <p:spPr bwMode="auto">
          <a:xfrm>
            <a:off x="6032695" y="1294228"/>
            <a:ext cx="0" cy="2264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Diapositiva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5"/>
          <p:cNvSpPr>
            <a:spLocks noGrp="1"/>
          </p:cNvSpPr>
          <p:nvPr>
            <p:ph type="pic" sz="quarter" idx="11"/>
          </p:nvPr>
        </p:nvSpPr>
        <p:spPr bwMode="auto">
          <a:xfrm>
            <a:off x="1927275" y="293577"/>
            <a:ext cx="4949484" cy="2852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          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78302" y="3334043"/>
            <a:ext cx="8314006" cy="1276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Diapositiva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グラフ プレースホルダー 5"/>
          <p:cNvSpPr>
            <a:spLocks noGrp="1"/>
          </p:cNvSpPr>
          <p:nvPr>
            <p:ph type="chart" sz="quarter" idx="20" hasCustomPrompt="1"/>
          </p:nvPr>
        </p:nvSpPr>
        <p:spPr bwMode="auto">
          <a:xfrm>
            <a:off x="632517" y="787792"/>
            <a:ext cx="7842890" cy="3798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>
              <a:defRPr/>
            </a:pPr>
            <a:r>
              <a:rPr lang="en-US"/>
              <a:t>Afegir gràfic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5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489555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          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289452" y="217678"/>
            <a:ext cx="3434568" cy="47081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6000"/>
              </a:lnSpc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 txBox="1"/>
          <p:nvPr userDrawn="1"/>
        </p:nvSpPr>
        <p:spPr bwMode="auto">
          <a:xfrm>
            <a:off x="4248443" y="0"/>
            <a:ext cx="4895557" cy="5143500"/>
          </a:xfrm>
          <a:prstGeom prst="rect">
            <a:avLst/>
          </a:prstGeom>
        </p:spPr>
        <p:txBody>
          <a:bodyPr/>
          <a:lstStyle>
            <a:lvl1pPr marL="0" indent="0" algn="l" defTabSz="685800">
              <a:lnSpc>
                <a:spcPct val="90000"/>
              </a:lnSpc>
              <a:spcBef>
                <a:spcPts val="750"/>
              </a:spcBef>
              <a:buFont typeface="Arial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              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8" name="logo UIB"/>
          <p:cNvPicPr/>
          <p:nvPr userDrawn="1"/>
        </p:nvPicPr>
        <p:blipFill>
          <a:blip r:embed="rId3"/>
          <a:stretch/>
        </p:blipFill>
        <p:spPr bwMode="auto">
          <a:xfrm>
            <a:off x="203485" y="214247"/>
            <a:ext cx="2710409" cy="10154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 bwMode="auto">
          <a:xfrm>
            <a:off x="7980699" y="154745"/>
            <a:ext cx="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800">
                <a:solidFill>
                  <a:srgbClr val="0065BD"/>
                </a:solidFill>
                <a:latin typeface="Arial"/>
                <a:ea typeface="Verdana"/>
                <a:cs typeface="Arial"/>
              </a:rPr>
              <a:t>uib.cat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8181963" y="4234375"/>
            <a:ext cx="962037" cy="909125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 bwMode="auto">
          <a:xfrm>
            <a:off x="776281" y="1102727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s-ES"/>
              <a:t> Primer</a:t>
            </a:r>
            <a:br>
              <a:rPr lang="es-ES"/>
            </a:br>
            <a:r>
              <a:rPr lang="es-ES"/>
              <a:t> Segon</a:t>
            </a:r>
            <a:br>
              <a:rPr lang="es-ES"/>
            </a:br>
            <a:r>
              <a:rPr lang="es-ES"/>
              <a:t> Tercer </a:t>
            </a:r>
            <a:br>
              <a:rPr lang="es-ES"/>
            </a:br>
            <a:r>
              <a:rPr lang="es-ES"/>
              <a:t> Quart 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Clr>
          <a:srgbClr val="0065BD"/>
        </a:buClr>
        <a:buFont typeface="Courier New"/>
        <a:buChar char="o"/>
        <a:defRPr sz="2400">
          <a:solidFill>
            <a:schemeClr val="tx1"/>
          </a:solidFill>
          <a:latin typeface="Arial"/>
          <a:ea typeface="Verdana"/>
          <a:cs typeface="Arial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5B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196030" y="4257234"/>
            <a:ext cx="962037" cy="909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2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ns blau"/>
          <p:cNvSpPr>
            <a:spLocks noGrp="1"/>
          </p:cNvSpPr>
          <p:nvPr>
            <p:ph type="pic" sz="quarter" idx="32"/>
          </p:nvPr>
        </p:nvSpPr>
        <p:spPr bwMode="auto">
          <a:xfrm flipH="1">
            <a:off x="-17551" y="0"/>
            <a:ext cx="4445391" cy="5143500"/>
          </a:xfrm>
        </p:spPr>
      </p:sp>
      <p:sp>
        <p:nvSpPr>
          <p:cNvPr id="5" name="autor"/>
          <p:cNvSpPr>
            <a:spLocks noGrp="1"/>
          </p:cNvSpPr>
          <p:nvPr>
            <p:ph type="body" sz="quarter" idx="15"/>
          </p:nvPr>
        </p:nvSpPr>
        <p:spPr bwMode="auto">
          <a:xfrm>
            <a:off x="672487" y="3752922"/>
            <a:ext cx="3461768" cy="733352"/>
          </a:xfrm>
        </p:spPr>
        <p:txBody>
          <a:bodyPr/>
          <a:lstStyle/>
          <a:p>
            <a:pPr>
              <a:defRPr/>
            </a:pPr>
            <a:r>
              <a:rPr lang="ca-ES" sz="1600" dirty="0"/>
              <a:t>María Teresa López, Marta </a:t>
            </a:r>
            <a:r>
              <a:rPr lang="ca-ES" sz="1600" dirty="0" err="1"/>
              <a:t>Macías</a:t>
            </a:r>
            <a:r>
              <a:rPr lang="ca-ES" sz="1600" dirty="0"/>
              <a:t>, María </a:t>
            </a:r>
            <a:r>
              <a:rPr lang="ca-ES" sz="1600" dirty="0" err="1"/>
              <a:t>Magán</a:t>
            </a:r>
            <a:r>
              <a:rPr lang="ca-ES" sz="1600" dirty="0"/>
              <a:t>, </a:t>
            </a:r>
            <a:r>
              <a:rPr lang="ca-ES" sz="1600" dirty="0" err="1"/>
              <a:t>Monserrat</a:t>
            </a:r>
            <a:r>
              <a:rPr lang="ca-ES" sz="1600" dirty="0"/>
              <a:t> Martín y Margarita </a:t>
            </a:r>
            <a:r>
              <a:rPr lang="ca-ES" sz="1600" dirty="0" err="1"/>
              <a:t>Riutord</a:t>
            </a:r>
            <a:endParaRPr lang="es-ES" sz="1600" dirty="0"/>
          </a:p>
        </p:txBody>
      </p:sp>
      <p:sp>
        <p:nvSpPr>
          <p:cNvPr id="6" name="Títol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es-ES" dirty="0"/>
              <a:t>La Biblioteca en casa: adaptación, innovación y cambio</a:t>
            </a:r>
          </a:p>
        </p:txBody>
      </p:sp>
      <p:pic>
        <p:nvPicPr>
          <p:cNvPr id="7" name="logo UIB"/>
          <p:cNvPicPr/>
          <p:nvPr/>
        </p:nvPicPr>
        <p:blipFill>
          <a:blip r:embed="rId2"/>
          <a:stretch/>
        </p:blipFill>
        <p:spPr bwMode="auto">
          <a:xfrm>
            <a:off x="203485" y="214247"/>
            <a:ext cx="2710409" cy="101548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auto">
          <a:xfrm>
            <a:off x="5082269" y="2265134"/>
            <a:ext cx="3628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1400" dirty="0">
                <a:solidFill>
                  <a:srgbClr val="0060A8"/>
                </a:solidFill>
                <a:latin typeface="Arial"/>
                <a:ea typeface="Times New Roman"/>
              </a:rPr>
              <a:t>IV </a:t>
            </a:r>
            <a:r>
              <a:rPr lang="ca-ES" sz="1400" dirty="0" err="1">
                <a:solidFill>
                  <a:srgbClr val="0060A8"/>
                </a:solidFill>
                <a:latin typeface="Arial"/>
                <a:ea typeface="Times New Roman"/>
              </a:rPr>
              <a:t>JORNADAS</a:t>
            </a:r>
            <a:r>
              <a:rPr lang="ca-ES" sz="1400" dirty="0">
                <a:solidFill>
                  <a:srgbClr val="0060A8"/>
                </a:solidFill>
                <a:latin typeface="Arial"/>
                <a:ea typeface="Times New Roman"/>
              </a:rPr>
              <a:t> DE </a:t>
            </a:r>
            <a:r>
              <a:rPr lang="ca-ES" sz="1400" dirty="0" err="1">
                <a:solidFill>
                  <a:srgbClr val="0060A8"/>
                </a:solidFill>
                <a:latin typeface="Arial"/>
                <a:ea typeface="Times New Roman"/>
              </a:rPr>
              <a:t>BUENAS</a:t>
            </a:r>
            <a:r>
              <a:rPr lang="ca-ES" sz="1400" dirty="0">
                <a:solidFill>
                  <a:srgbClr val="0060A8"/>
                </a:solidFill>
                <a:latin typeface="Arial"/>
                <a:ea typeface="Times New Roman"/>
              </a:rPr>
              <a:t> </a:t>
            </a:r>
            <a:r>
              <a:rPr lang="ca-ES" sz="1400" dirty="0" err="1">
                <a:solidFill>
                  <a:srgbClr val="0060A8"/>
                </a:solidFill>
                <a:latin typeface="Arial"/>
                <a:ea typeface="Times New Roman"/>
              </a:rPr>
              <a:t>PRÁCTICAS</a:t>
            </a:r>
            <a:r>
              <a:rPr lang="ca-ES" sz="1400" dirty="0">
                <a:solidFill>
                  <a:srgbClr val="0060A8"/>
                </a:solidFill>
                <a:latin typeface="Arial"/>
                <a:ea typeface="Times New Roman"/>
              </a:rPr>
              <a:t> EN </a:t>
            </a:r>
            <a:r>
              <a:rPr lang="ca-ES" sz="1400" dirty="0" err="1">
                <a:solidFill>
                  <a:srgbClr val="0060A8"/>
                </a:solidFill>
                <a:latin typeface="Arial"/>
                <a:ea typeface="Times New Roman"/>
              </a:rPr>
              <a:t>ATENCIÓN</a:t>
            </a:r>
            <a:r>
              <a:rPr lang="ca-ES" sz="1400" dirty="0">
                <a:solidFill>
                  <a:srgbClr val="0060A8"/>
                </a:solidFill>
                <a:latin typeface="Arial"/>
                <a:ea typeface="Times New Roman"/>
              </a:rPr>
              <a:t> A </a:t>
            </a:r>
            <a:r>
              <a:rPr lang="ca-ES" sz="1400" dirty="0" err="1">
                <a:solidFill>
                  <a:srgbClr val="0060A8"/>
                </a:solidFill>
                <a:latin typeface="Arial"/>
                <a:ea typeface="Times New Roman"/>
              </a:rPr>
              <a:t>ESPACIOS</a:t>
            </a:r>
            <a:r>
              <a:rPr lang="ca-ES" sz="1400" dirty="0">
                <a:solidFill>
                  <a:srgbClr val="0060A8"/>
                </a:solidFill>
                <a:latin typeface="Arial"/>
                <a:ea typeface="Times New Roman"/>
              </a:rPr>
              <a:t> Y </a:t>
            </a:r>
            <a:r>
              <a:rPr lang="ca-ES" sz="1400" dirty="0" err="1">
                <a:solidFill>
                  <a:srgbClr val="0060A8"/>
                </a:solidFill>
                <a:latin typeface="Arial"/>
                <a:ea typeface="Times New Roman"/>
              </a:rPr>
              <a:t>USUARIOS</a:t>
            </a:r>
            <a:endParaRPr lang="ca-ES" sz="1400" dirty="0">
              <a:solidFill>
                <a:srgbClr val="0060A8"/>
              </a:solidFill>
            </a:endParaRPr>
          </a:p>
        </p:txBody>
      </p:sp>
      <p:sp>
        <p:nvSpPr>
          <p:cNvPr id="11" name="Rectángulo 10"/>
          <p:cNvSpPr/>
          <p:nvPr/>
        </p:nvSpPr>
        <p:spPr bwMode="auto">
          <a:xfrm>
            <a:off x="5082269" y="3180913"/>
            <a:ext cx="32341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1400" dirty="0" err="1">
                <a:solidFill>
                  <a:srgbClr val="0060A8"/>
                </a:solidFill>
                <a:latin typeface="Arial"/>
                <a:ea typeface="Times New Roman"/>
              </a:rPr>
              <a:t>Bibliotecas</a:t>
            </a:r>
            <a:r>
              <a:rPr lang="ca-ES" sz="1400" dirty="0">
                <a:solidFill>
                  <a:srgbClr val="0060A8"/>
                </a:solidFill>
                <a:latin typeface="Arial"/>
                <a:ea typeface="Times New Roman"/>
              </a:rPr>
              <a:t> </a:t>
            </a:r>
            <a:r>
              <a:rPr lang="ca-ES" sz="1400" dirty="0" err="1">
                <a:solidFill>
                  <a:srgbClr val="0060A8"/>
                </a:solidFill>
                <a:latin typeface="Arial"/>
                <a:ea typeface="Times New Roman"/>
              </a:rPr>
              <a:t>G9</a:t>
            </a:r>
            <a:r>
              <a:rPr lang="ca-ES" sz="1400" dirty="0">
                <a:solidFill>
                  <a:srgbClr val="0060A8"/>
                </a:solidFill>
                <a:latin typeface="Arial"/>
                <a:ea typeface="Times New Roman"/>
              </a:rPr>
              <a:t>, </a:t>
            </a:r>
            <a:r>
              <a:rPr lang="ca-ES" sz="1400" dirty="0" err="1">
                <a:solidFill>
                  <a:srgbClr val="0060A8"/>
                </a:solidFill>
                <a:latin typeface="Arial"/>
                <a:ea typeface="Times New Roman"/>
              </a:rPr>
              <a:t>bibliotecas</a:t>
            </a:r>
            <a:r>
              <a:rPr lang="ca-ES" sz="1400" dirty="0">
                <a:solidFill>
                  <a:srgbClr val="0060A8"/>
                </a:solidFill>
                <a:latin typeface="Arial"/>
                <a:ea typeface="Times New Roman"/>
              </a:rPr>
              <a:t> en </a:t>
            </a:r>
            <a:r>
              <a:rPr lang="ca-ES" sz="1400" dirty="0" err="1">
                <a:solidFill>
                  <a:srgbClr val="0060A8"/>
                </a:solidFill>
                <a:latin typeface="Arial"/>
                <a:ea typeface="Times New Roman"/>
              </a:rPr>
              <a:t>transformación</a:t>
            </a:r>
            <a:r>
              <a:rPr lang="ca-ES" sz="1400" dirty="0">
                <a:solidFill>
                  <a:srgbClr val="0060A8"/>
                </a:solidFill>
                <a:latin typeface="Arial"/>
                <a:ea typeface="Times New Roman"/>
              </a:rPr>
              <a:t>: </a:t>
            </a:r>
            <a:r>
              <a:rPr lang="ca-ES" sz="1400" dirty="0" err="1">
                <a:solidFill>
                  <a:srgbClr val="0060A8"/>
                </a:solidFill>
                <a:latin typeface="Arial"/>
                <a:ea typeface="Times New Roman"/>
              </a:rPr>
              <a:t>respuestas</a:t>
            </a:r>
            <a:r>
              <a:rPr lang="ca-ES" sz="1400" dirty="0">
                <a:solidFill>
                  <a:srgbClr val="0060A8"/>
                </a:solidFill>
                <a:latin typeface="Arial"/>
                <a:ea typeface="Times New Roman"/>
              </a:rPr>
              <a:t> a </a:t>
            </a:r>
            <a:r>
              <a:rPr lang="ca-ES" sz="1400" dirty="0" err="1">
                <a:solidFill>
                  <a:srgbClr val="0060A8"/>
                </a:solidFill>
                <a:latin typeface="Arial"/>
                <a:ea typeface="Times New Roman"/>
              </a:rPr>
              <a:t>nuevas</a:t>
            </a:r>
            <a:r>
              <a:rPr lang="ca-ES" sz="1400" dirty="0">
                <a:solidFill>
                  <a:srgbClr val="0060A8"/>
                </a:solidFill>
                <a:latin typeface="Arial"/>
                <a:ea typeface="Times New Roman"/>
              </a:rPr>
              <a:t> </a:t>
            </a:r>
            <a:r>
              <a:rPr lang="ca-ES" sz="1400" dirty="0" err="1">
                <a:solidFill>
                  <a:srgbClr val="0060A8"/>
                </a:solidFill>
                <a:latin typeface="Arial"/>
                <a:ea typeface="Times New Roman"/>
              </a:rPr>
              <a:t>realidades</a:t>
            </a:r>
            <a:endParaRPr lang="ca-ES" sz="1400" dirty="0">
              <a:solidFill>
                <a:srgbClr val="0060A8"/>
              </a:solidFill>
            </a:endParaRPr>
          </a:p>
        </p:txBody>
      </p:sp>
      <p:sp>
        <p:nvSpPr>
          <p:cNvPr id="12" name="Rectángulo 11"/>
          <p:cNvSpPr/>
          <p:nvPr/>
        </p:nvSpPr>
        <p:spPr bwMode="auto">
          <a:xfrm>
            <a:off x="5082268" y="4155926"/>
            <a:ext cx="3378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ca-ES" sz="1200" dirty="0">
                <a:solidFill>
                  <a:srgbClr val="0060A8"/>
                </a:solidFill>
                <a:latin typeface="Arial"/>
                <a:ea typeface="Times New Roman"/>
                <a:cs typeface="Times New Roman"/>
              </a:rPr>
              <a:t>Mieres, 29 y 30 de </a:t>
            </a:r>
            <a:r>
              <a:rPr lang="ca-ES" sz="1200" dirty="0" err="1">
                <a:solidFill>
                  <a:srgbClr val="0060A8"/>
                </a:solidFill>
                <a:latin typeface="Arial"/>
                <a:ea typeface="Times New Roman"/>
                <a:cs typeface="Times New Roman"/>
              </a:rPr>
              <a:t>septiembre</a:t>
            </a:r>
            <a:r>
              <a:rPr lang="ca-ES" sz="1200" dirty="0">
                <a:solidFill>
                  <a:srgbClr val="0060A8"/>
                </a:solidFill>
                <a:latin typeface="Arial"/>
                <a:ea typeface="Times New Roman"/>
                <a:cs typeface="Times New Roman"/>
              </a:rPr>
              <a:t> de 2022</a:t>
            </a:r>
            <a:endParaRPr lang="ca-ES" sz="1200" dirty="0">
              <a:solidFill>
                <a:srgbClr val="0060A8"/>
              </a:solidFill>
              <a:latin typeface="UIBsans Regular"/>
              <a:ea typeface="Times New Roman"/>
              <a:cs typeface="Times New Roman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30817" y="420759"/>
            <a:ext cx="679693" cy="30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67492" y="246950"/>
            <a:ext cx="679693" cy="301228"/>
          </a:xfrm>
          <a:prstGeom prst="rect">
            <a:avLst/>
          </a:prstGeom>
        </p:spPr>
      </p:pic>
      <p:sp>
        <p:nvSpPr>
          <p:cNvPr id="201937708" name="CuadroTexto 201937707"/>
          <p:cNvSpPr txBox="1"/>
          <p:nvPr/>
        </p:nvSpPr>
        <p:spPr bwMode="auto">
          <a:xfrm>
            <a:off x="467544" y="1500622"/>
            <a:ext cx="8424936" cy="99912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94023" marR="0" indent="-394023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Wingdings"/>
              <a:buChar char="v"/>
              <a:defRPr/>
            </a:pPr>
            <a:r>
              <a:rPr lang="es-ES" sz="2400" b="1" dirty="0" smtClean="0">
                <a:solidFill>
                  <a:srgbClr val="B11663"/>
                </a:solidFill>
                <a:latin typeface="Arial"/>
                <a:cs typeface="Arial"/>
              </a:rPr>
              <a:t>Con aforo reducido, implementamos la reserva y el préstamo de </a:t>
            </a:r>
            <a:r>
              <a:rPr lang="es-ES" sz="2400" b="1" dirty="0" smtClean="0">
                <a:solidFill>
                  <a:srgbClr val="B11663"/>
                </a:solidFill>
                <a:latin typeface="Arial"/>
                <a:cs typeface="Arial"/>
              </a:rPr>
              <a:t>lugares de lectura</a:t>
            </a:r>
          </a:p>
          <a:p>
            <a:pPr marR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45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65427" y="246950"/>
            <a:ext cx="679693" cy="3012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rcRect t="17428"/>
          <a:stretch/>
        </p:blipFill>
        <p:spPr bwMode="auto">
          <a:xfrm>
            <a:off x="0" y="876299"/>
            <a:ext cx="8006080" cy="3718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67492" y="246950"/>
            <a:ext cx="679693" cy="301228"/>
          </a:xfrm>
          <a:prstGeom prst="rect">
            <a:avLst/>
          </a:prstGeom>
        </p:spPr>
      </p:pic>
      <p:sp>
        <p:nvSpPr>
          <p:cNvPr id="201937708" name="CuadroTexto 201937707"/>
          <p:cNvSpPr txBox="1"/>
          <p:nvPr/>
        </p:nvSpPr>
        <p:spPr bwMode="auto">
          <a:xfrm>
            <a:off x="467544" y="1549474"/>
            <a:ext cx="8424935" cy="44621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94023" marR="0" indent="-394023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Wingdings"/>
              <a:buChar char="v"/>
              <a:defRPr/>
            </a:pPr>
            <a:r>
              <a:rPr lang="es-ES" sz="2400" b="1" dirty="0">
                <a:solidFill>
                  <a:srgbClr val="B11663"/>
                </a:solidFill>
                <a:latin typeface="Arial"/>
                <a:cs typeface="Arial"/>
              </a:rPr>
              <a:t>Nuestras bibliotecas garantizan un entorno </a:t>
            </a:r>
            <a:r>
              <a:rPr lang="es-ES" sz="2400" b="1" dirty="0" smtClean="0">
                <a:solidFill>
                  <a:srgbClr val="B11663"/>
                </a:solidFill>
                <a:latin typeface="Arial"/>
                <a:cs typeface="Arial"/>
              </a:rPr>
              <a:t>seguro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6366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090452" y="548178"/>
            <a:ext cx="679693" cy="3012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91440"/>
            <a:ext cx="8060266" cy="453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59872" y="246950"/>
            <a:ext cx="679693" cy="3012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rcRect t="23810" b="22789"/>
          <a:stretch/>
        </p:blipFill>
        <p:spPr bwMode="auto">
          <a:xfrm>
            <a:off x="393793" y="1127760"/>
            <a:ext cx="8642703" cy="2596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52252" y="246950"/>
            <a:ext cx="679693" cy="3012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rcRect l="751" r="594"/>
          <a:stretch/>
        </p:blipFill>
        <p:spPr bwMode="auto">
          <a:xfrm>
            <a:off x="544829" y="1"/>
            <a:ext cx="3667132" cy="5143500"/>
          </a:xfrm>
          <a:prstGeom prst="rect">
            <a:avLst/>
          </a:prstGeom>
          <a:ln>
            <a:noFill/>
          </a:ln>
        </p:spPr>
      </p:pic>
      <p:sp>
        <p:nvSpPr>
          <p:cNvPr id="5" name="Rectángulo 4"/>
          <p:cNvSpPr/>
          <p:nvPr/>
        </p:nvSpPr>
        <p:spPr bwMode="auto">
          <a:xfrm>
            <a:off x="3695700" y="47625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>
              <a:solidFill>
                <a:schemeClr val="bg1"/>
              </a:solidFill>
            </a:endParaRPr>
          </a:p>
        </p:txBody>
      </p:sp>
      <p:sp>
        <p:nvSpPr>
          <p:cNvPr id="6" name="Títol"/>
          <p:cNvSpPr txBox="1"/>
          <p:nvPr/>
        </p:nvSpPr>
        <p:spPr bwMode="auto">
          <a:xfrm>
            <a:off x="4763430" y="1491630"/>
            <a:ext cx="3748110" cy="1153568"/>
          </a:xfrm>
          <a:prstGeom prst="rect">
            <a:avLst/>
          </a:prstGeom>
        </p:spPr>
        <p:txBody>
          <a:bodyPr/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Clr>
                <a:srgbClr val="0065BD"/>
              </a:buClr>
              <a:buFont typeface="Courier New"/>
              <a:buChar char="o"/>
              <a:defRPr sz="2400">
                <a:solidFill>
                  <a:schemeClr val="tx1"/>
                </a:solidFill>
                <a:latin typeface="Arial"/>
                <a:ea typeface="Verdana"/>
                <a:cs typeface="Arial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sz="2800" b="1" dirty="0">
                <a:solidFill>
                  <a:srgbClr val="B11663"/>
                </a:solidFill>
              </a:rPr>
              <a:t>El camino recorrido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544828" y="0"/>
            <a:ext cx="0" cy="51435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 bwMode="auto">
          <a:xfrm>
            <a:off x="4211960" y="20538"/>
            <a:ext cx="0" cy="51435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544828" y="0"/>
            <a:ext cx="37391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ángulo 9"/>
          <p:cNvSpPr/>
          <p:nvPr/>
        </p:nvSpPr>
        <p:spPr>
          <a:xfrm>
            <a:off x="544828" y="5118319"/>
            <a:ext cx="37391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49339" y="241591"/>
            <a:ext cx="679693" cy="3012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rcRect t="14140"/>
          <a:stretch/>
        </p:blipFill>
        <p:spPr bwMode="auto">
          <a:xfrm>
            <a:off x="15239" y="746760"/>
            <a:ext cx="7951893" cy="384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43119" y="246950"/>
            <a:ext cx="679693" cy="301228"/>
          </a:xfrm>
          <a:prstGeom prst="rect">
            <a:avLst/>
          </a:prstGeom>
        </p:spPr>
      </p:pic>
      <p:sp>
        <p:nvSpPr>
          <p:cNvPr id="3" name="Títol"/>
          <p:cNvSpPr txBox="1"/>
          <p:nvPr/>
        </p:nvSpPr>
        <p:spPr bwMode="auto">
          <a:xfrm>
            <a:off x="467544" y="1481754"/>
            <a:ext cx="8424936" cy="1162004"/>
          </a:xfrm>
          <a:prstGeom prst="rect">
            <a:avLst/>
          </a:prstGeom>
        </p:spPr>
        <p:txBody>
          <a:bodyPr/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Clr>
                <a:srgbClr val="0065BD"/>
              </a:buClr>
              <a:buFont typeface="Courier New"/>
              <a:buChar char="o"/>
              <a:defRPr sz="2400">
                <a:solidFill>
                  <a:schemeClr val="tx1"/>
                </a:solidFill>
                <a:latin typeface="Arial"/>
                <a:ea typeface="Verdana"/>
                <a:cs typeface="Arial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v"/>
              <a:defRPr/>
            </a:pPr>
            <a:r>
              <a:rPr lang="es-ES" sz="2800" b="1" dirty="0">
                <a:solidFill>
                  <a:srgbClr val="B11663"/>
                </a:solidFill>
              </a:rPr>
              <a:t> </a:t>
            </a:r>
            <a:r>
              <a:rPr lang="es-ES" b="1" dirty="0">
                <a:solidFill>
                  <a:srgbClr val="B11663"/>
                </a:solidFill>
              </a:rPr>
              <a:t>Aprendizaje de nuevas herramientas y </a:t>
            </a:r>
            <a:r>
              <a:rPr lang="es-ES" b="1" dirty="0" smtClean="0">
                <a:solidFill>
                  <a:srgbClr val="B11663"/>
                </a:solidFill>
              </a:rPr>
              <a:t>habilidades</a:t>
            </a:r>
            <a:endParaRPr dirty="0"/>
          </a:p>
          <a:p>
            <a:pPr marL="0" indent="0">
              <a:buNone/>
              <a:defRPr/>
            </a:pPr>
            <a:endParaRPr lang="es-ES" sz="1800" b="1" dirty="0">
              <a:solidFill>
                <a:srgbClr val="B11663"/>
              </a:solidFill>
            </a:endParaRPr>
          </a:p>
          <a:p>
            <a:pPr>
              <a:buFont typeface="Wingdings"/>
              <a:buChar char="v"/>
              <a:defRPr/>
            </a:pPr>
            <a:r>
              <a:rPr lang="es-ES" b="1" dirty="0">
                <a:solidFill>
                  <a:srgbClr val="B11663"/>
                </a:solidFill>
              </a:rPr>
              <a:t> Creación de grupos de trabajo por </a:t>
            </a:r>
            <a:r>
              <a:rPr lang="es-ES" b="1" dirty="0" smtClean="0">
                <a:solidFill>
                  <a:srgbClr val="B11663"/>
                </a:solidFill>
              </a:rPr>
              <a:t>objetivos, y </a:t>
            </a:r>
            <a:r>
              <a:rPr lang="es-ES" b="1" dirty="0">
                <a:solidFill>
                  <a:srgbClr val="B11663"/>
                </a:solidFill>
              </a:rPr>
              <a:t>s</a:t>
            </a:r>
            <a:r>
              <a:rPr lang="es-ES" b="1" i="0" u="none" strike="noStrike" cap="none" spc="0" dirty="0" smtClean="0">
                <a:solidFill>
                  <a:srgbClr val="B11663"/>
                </a:solidFill>
                <a:ea typeface="Arial"/>
              </a:rPr>
              <a:t>e </a:t>
            </a:r>
            <a:r>
              <a:rPr lang="es-ES" b="1" i="0" u="none" strike="noStrike" cap="none" spc="0" dirty="0">
                <a:solidFill>
                  <a:srgbClr val="B11663"/>
                </a:solidFill>
                <a:ea typeface="Arial"/>
              </a:rPr>
              <a:t>distribuyen e incorporan nuevas </a:t>
            </a:r>
            <a:r>
              <a:rPr lang="es-ES" b="1" i="0" u="none" strike="noStrike" cap="none" spc="0" dirty="0" smtClean="0">
                <a:solidFill>
                  <a:srgbClr val="B11663"/>
                </a:solidFill>
                <a:ea typeface="Arial"/>
              </a:rPr>
              <a:t>tareas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090452" y="548178"/>
            <a:ext cx="679693" cy="3012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21920"/>
            <a:ext cx="7978140" cy="448770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 bwMode="auto">
          <a:xfrm>
            <a:off x="1189384" y="2709123"/>
            <a:ext cx="1737360" cy="1673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grpSp>
        <p:nvGrpSpPr>
          <p:cNvPr id="6" name="Grupo 5"/>
          <p:cNvGrpSpPr/>
          <p:nvPr/>
        </p:nvGrpSpPr>
        <p:grpSpPr bwMode="auto">
          <a:xfrm>
            <a:off x="2810090" y="2854642"/>
            <a:ext cx="5236630" cy="1823562"/>
            <a:chOff x="2810090" y="2732722"/>
            <a:chExt cx="5236630" cy="1823562"/>
          </a:xfrm>
        </p:grpSpPr>
        <p:sp>
          <p:nvSpPr>
            <p:cNvPr id="9" name="Rectángulo 8"/>
            <p:cNvSpPr/>
            <p:nvPr/>
          </p:nvSpPr>
          <p:spPr bwMode="auto">
            <a:xfrm>
              <a:off x="4320540" y="2732722"/>
              <a:ext cx="2857500" cy="1508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a-ES"/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009900" y="2786062"/>
              <a:ext cx="3000077" cy="1543575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6201986" y="2839879"/>
              <a:ext cx="1844734" cy="171640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2810090" y="2821805"/>
              <a:ext cx="3199887" cy="158686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81751948" name="Imagen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43119" y="246949"/>
            <a:ext cx="679692" cy="301227"/>
          </a:xfrm>
          <a:prstGeom prst="rect">
            <a:avLst/>
          </a:prstGeom>
        </p:spPr>
      </p:pic>
      <p:sp>
        <p:nvSpPr>
          <p:cNvPr id="257708794" name="Títol"/>
          <p:cNvSpPr txBox="1"/>
          <p:nvPr/>
        </p:nvSpPr>
        <p:spPr bwMode="auto">
          <a:xfrm>
            <a:off x="500137" y="1090206"/>
            <a:ext cx="8392343" cy="2273632"/>
          </a:xfrm>
          <a:prstGeom prst="rect">
            <a:avLst/>
          </a:prstGeom>
        </p:spPr>
        <p:txBody>
          <a:bodyPr/>
          <a:lstStyle>
            <a:lvl1pPr marL="171450" indent="-171450" algn="l" defTabSz="685800">
              <a:lnSpc>
                <a:spcPct val="90000"/>
              </a:lnSpc>
              <a:spcBef>
                <a:spcPts val="749"/>
              </a:spcBef>
              <a:buClr>
                <a:srgbClr val="0065BD"/>
              </a:buClr>
              <a:buFont typeface="Courier New"/>
              <a:buChar char="o"/>
              <a:defRPr sz="2400">
                <a:solidFill>
                  <a:schemeClr val="tx1"/>
                </a:solidFill>
                <a:latin typeface="Arial"/>
                <a:ea typeface="Verdana"/>
                <a:cs typeface="Arial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rgbClr val="0065BD"/>
              </a:buClr>
              <a:buFont typeface="Wingdings"/>
              <a:buChar char="v"/>
              <a:defRPr/>
            </a:pPr>
            <a:r>
              <a:rPr lang="es-ES" b="1" dirty="0">
                <a:solidFill>
                  <a:srgbClr val="B11663"/>
                </a:solidFill>
              </a:rPr>
              <a:t> </a:t>
            </a:r>
            <a:r>
              <a:rPr lang="es-ES" b="1" i="0" u="none" strike="noStrike" cap="none" spc="0" dirty="0">
                <a:solidFill>
                  <a:srgbClr val="B11663"/>
                </a:solidFill>
                <a:ea typeface="Arial"/>
              </a:rPr>
              <a:t>La web </a:t>
            </a:r>
            <a:r>
              <a:rPr lang="es-ES" b="1" i="1" u="none" strike="noStrike" cap="none" spc="0" dirty="0">
                <a:solidFill>
                  <a:srgbClr val="B11663"/>
                </a:solidFill>
                <a:ea typeface="Arial"/>
              </a:rPr>
              <a:t>La </a:t>
            </a:r>
            <a:r>
              <a:rPr lang="es-ES" b="1" i="1" u="none" strike="noStrike" cap="none" spc="0" dirty="0" smtClean="0">
                <a:solidFill>
                  <a:srgbClr val="B11663"/>
                </a:solidFill>
                <a:ea typeface="Arial"/>
              </a:rPr>
              <a:t>Biblioteca </a:t>
            </a:r>
            <a:r>
              <a:rPr lang="es-ES" b="1" i="1" u="none" strike="noStrike" cap="none" spc="0" dirty="0">
                <a:solidFill>
                  <a:srgbClr val="B11663"/>
                </a:solidFill>
                <a:ea typeface="Arial"/>
              </a:rPr>
              <a:t>en casa</a:t>
            </a:r>
            <a:r>
              <a:rPr lang="es-ES" b="1" i="0" u="none" strike="noStrike" cap="none" spc="0" dirty="0">
                <a:solidFill>
                  <a:srgbClr val="B11663"/>
                </a:solidFill>
                <a:ea typeface="Arial"/>
              </a:rPr>
              <a:t> como espacio </a:t>
            </a:r>
            <a:r>
              <a:rPr lang="es-ES" b="1" i="0" u="none" strike="noStrike" cap="none" spc="0" dirty="0" smtClean="0">
                <a:solidFill>
                  <a:srgbClr val="B11663"/>
                </a:solidFill>
                <a:ea typeface="Arial"/>
              </a:rPr>
              <a:t>virtual</a:t>
            </a:r>
            <a:endParaRPr b="1" dirty="0">
              <a:solidFill>
                <a:srgbClr val="B11663"/>
              </a:solidFill>
            </a:endParaRPr>
          </a:p>
          <a:p>
            <a:pPr marL="0" indent="0">
              <a:buNone/>
              <a:defRPr/>
            </a:pPr>
            <a:endParaRPr sz="1400" b="1" dirty="0">
              <a:solidFill>
                <a:srgbClr val="B11663"/>
              </a:solidFill>
            </a:endParaRPr>
          </a:p>
          <a:p>
            <a:pPr>
              <a:buFont typeface="Wingdings"/>
              <a:buChar char="v"/>
              <a:defRPr/>
            </a:pPr>
            <a:r>
              <a:rPr lang="es-ES" b="1" dirty="0">
                <a:solidFill>
                  <a:srgbClr val="B11663"/>
                </a:solidFill>
              </a:rPr>
              <a:t> </a:t>
            </a:r>
            <a:r>
              <a:rPr lang="es-ES" b="1" i="0" u="none" strike="noStrike" cap="none" spc="0" dirty="0">
                <a:solidFill>
                  <a:srgbClr val="B11663"/>
                </a:solidFill>
                <a:ea typeface="Arial"/>
              </a:rPr>
              <a:t>Incremento de los recursos electrónicos </a:t>
            </a:r>
            <a:r>
              <a:rPr lang="es-ES" b="1" i="0" u="none" strike="noStrike" cap="none" spc="0" dirty="0" smtClean="0">
                <a:solidFill>
                  <a:srgbClr val="B11663"/>
                </a:solidFill>
                <a:ea typeface="Arial"/>
              </a:rPr>
              <a:t>disponibles</a:t>
            </a:r>
            <a:r>
              <a:rPr lang="es-ES" b="1" dirty="0" smtClean="0">
                <a:solidFill>
                  <a:srgbClr val="B11663"/>
                </a:solidFill>
              </a:rPr>
              <a:t> </a:t>
            </a:r>
          </a:p>
          <a:p>
            <a:pPr>
              <a:buFont typeface="Wingdings"/>
              <a:buChar char="v"/>
              <a:defRPr/>
            </a:pPr>
            <a:endParaRPr lang="es-ES" sz="1400" b="1" dirty="0" smtClean="0">
              <a:solidFill>
                <a:srgbClr val="B11663"/>
              </a:solidFill>
            </a:endParaRPr>
          </a:p>
          <a:p>
            <a:pPr>
              <a:buFont typeface="Wingdings"/>
              <a:buChar char="v"/>
              <a:defRPr/>
            </a:pPr>
            <a:r>
              <a:rPr lang="es-ES" dirty="0">
                <a:solidFill>
                  <a:srgbClr val="595959"/>
                </a:solidFill>
                <a:ea typeface="Arial"/>
              </a:rPr>
              <a:t> </a:t>
            </a:r>
            <a:r>
              <a:rPr lang="es-ES" b="1" dirty="0">
                <a:solidFill>
                  <a:srgbClr val="B11663"/>
                </a:solidFill>
                <a:ea typeface="Arial"/>
              </a:rPr>
              <a:t>Formación en competencias informacionales en línea (</a:t>
            </a:r>
            <a:r>
              <a:rPr lang="es-ES" b="1" dirty="0" err="1">
                <a:solidFill>
                  <a:srgbClr val="B11663"/>
                </a:solidFill>
                <a:ea typeface="Arial"/>
              </a:rPr>
              <a:t>BiblioClips</a:t>
            </a:r>
            <a:r>
              <a:rPr lang="es-ES" b="1" dirty="0">
                <a:solidFill>
                  <a:srgbClr val="B11663"/>
                </a:solidFill>
                <a:ea typeface="Arial"/>
              </a:rPr>
              <a:t>) con opción a un</a:t>
            </a:r>
            <a:r>
              <a:rPr lang="es-ES" b="1" dirty="0">
                <a:solidFill>
                  <a:srgbClr val="B11663"/>
                </a:solidFill>
              </a:rPr>
              <a:t> crédito </a:t>
            </a:r>
            <a:r>
              <a:rPr lang="es-ES" b="1" dirty="0" err="1" smtClean="0">
                <a:solidFill>
                  <a:srgbClr val="B11663"/>
                </a:solidFill>
              </a:rPr>
              <a:t>ECTS</a:t>
            </a:r>
            <a:endParaRPr lang="es-ES" b="1" dirty="0" smtClean="0">
              <a:solidFill>
                <a:srgbClr val="B11663"/>
              </a:solidFill>
            </a:endParaRPr>
          </a:p>
          <a:p>
            <a:pPr>
              <a:buFont typeface="Wingdings"/>
              <a:buChar char="v"/>
              <a:defRPr/>
            </a:pPr>
            <a:endParaRPr lang="es-ES" sz="1400" b="1" dirty="0" smtClean="0">
              <a:solidFill>
                <a:srgbClr val="B11663"/>
              </a:solidFill>
            </a:endParaRPr>
          </a:p>
          <a:p>
            <a:pPr>
              <a:buFont typeface="Wingdings"/>
              <a:buChar char="v"/>
              <a:defRPr/>
            </a:pPr>
            <a:r>
              <a:rPr lang="es-ES" b="1" dirty="0" smtClean="0">
                <a:solidFill>
                  <a:srgbClr val="B11663"/>
                </a:solidFill>
                <a:ea typeface="Arial"/>
              </a:rPr>
              <a:t> Uso de herramientas virtuales como canales de comunicación</a:t>
            </a:r>
            <a:endParaRPr lang="es-ES" b="1" dirty="0">
              <a:solidFill>
                <a:srgbClr val="B11663"/>
              </a:solidFill>
              <a:ea typeface="Arial"/>
            </a:endParaRPr>
          </a:p>
          <a:p>
            <a:pPr>
              <a:buFont typeface="Wingdings"/>
              <a:buChar char="v"/>
              <a:defRPr/>
            </a:pPr>
            <a:endParaRPr sz="2600" b="1" dirty="0">
              <a:solidFill>
                <a:srgbClr val="B11663"/>
              </a:solidFill>
            </a:endParaRPr>
          </a:p>
          <a:p>
            <a:pPr marL="0" indent="0">
              <a:buClr>
                <a:srgbClr val="0065BD"/>
              </a:buClr>
              <a:buFont typeface="Wingdings"/>
              <a:buNone/>
              <a:defRPr/>
            </a:pPr>
            <a:endParaRPr sz="2600" b="1" dirty="0">
              <a:solidFill>
                <a:srgbClr val="B1166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45107" y="218566"/>
            <a:ext cx="679693" cy="3012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rcRect t="16923"/>
          <a:stretch/>
        </p:blipFill>
        <p:spPr bwMode="auto">
          <a:xfrm>
            <a:off x="0" y="853440"/>
            <a:ext cx="7924800" cy="370332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 bwMode="auto">
          <a:xfrm>
            <a:off x="2110739" y="2487083"/>
            <a:ext cx="1402079" cy="1980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7" name="Rectángulo 6"/>
          <p:cNvSpPr/>
          <p:nvPr/>
        </p:nvSpPr>
        <p:spPr bwMode="auto">
          <a:xfrm>
            <a:off x="3855720" y="1150620"/>
            <a:ext cx="372618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grpSp>
        <p:nvGrpSpPr>
          <p:cNvPr id="11" name="Grupo 10"/>
          <p:cNvGrpSpPr/>
          <p:nvPr/>
        </p:nvGrpSpPr>
        <p:grpSpPr bwMode="auto">
          <a:xfrm>
            <a:off x="1323022" y="1168717"/>
            <a:ext cx="6239352" cy="3330893"/>
            <a:chOff x="1323022" y="1077277"/>
            <a:chExt cx="6239352" cy="3330893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2288381" y="1462896"/>
              <a:ext cx="5273993" cy="2945274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323022" y="1077277"/>
              <a:ext cx="2303019" cy="13001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67492" y="246950"/>
            <a:ext cx="679693" cy="301228"/>
          </a:xfrm>
          <a:prstGeom prst="rect">
            <a:avLst/>
          </a:prstGeom>
        </p:spPr>
      </p:pic>
      <p:sp>
        <p:nvSpPr>
          <p:cNvPr id="201937708" name="CuadroTexto 201937707"/>
          <p:cNvSpPr txBox="1"/>
          <p:nvPr/>
        </p:nvSpPr>
        <p:spPr bwMode="auto">
          <a:xfrm>
            <a:off x="467544" y="1491630"/>
            <a:ext cx="8352928" cy="80009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94023" marR="0" indent="-394023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Font typeface="Wingdings"/>
              <a:buChar char="v"/>
              <a:defRPr/>
            </a:pPr>
            <a:r>
              <a:rPr lang="es-ES" sz="2400" b="1" dirty="0" smtClean="0">
                <a:solidFill>
                  <a:srgbClr val="B11663"/>
                </a:solidFill>
                <a:latin typeface="Arial"/>
                <a:cs typeface="Arial"/>
              </a:rPr>
              <a:t>Adaptamos el servicio de reservas, préstamo y devoluciones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090452" y="548178"/>
            <a:ext cx="679693" cy="3012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91440"/>
            <a:ext cx="8033173" cy="4518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lásico de Office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Tema d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lásico de Office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Tema d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ema d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153</Words>
  <Application>Microsoft Office PowerPoint</Application>
  <DocSecurity>0</DocSecurity>
  <PresentationFormat>Presentación en pantalla (16:9)</PresentationFormat>
  <Paragraphs>19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UIBsans Regular</vt:lpstr>
      <vt:lpstr>Verdana</vt:lpstr>
      <vt:lpstr>Wingdings</vt:lpstr>
      <vt:lpstr>2_Tema de Office</vt:lpstr>
      <vt:lpstr>3_Tema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Servei d'Identitat i Cultura UIB</Manager>
  <Company>Universitat de les Illes Balears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UIB</dc:title>
  <dc:subject>Presentació</dc:subject>
  <dc:creator>Servei d'Identitat i Cultura UIB</dc:creator>
  <cp:keywords/>
  <dc:description>Presentación basada en la plantilla institucional</dc:description>
  <cp:lastModifiedBy>Marta</cp:lastModifiedBy>
  <cp:revision>169</cp:revision>
  <dcterms:created xsi:type="dcterms:W3CDTF">2021-10-20T19:54:09Z</dcterms:created>
  <dcterms:modified xsi:type="dcterms:W3CDTF">2022-09-19T13:23:11Z</dcterms:modified>
  <cp:category>General</cp:category>
  <dc:identifier/>
  <cp:contentStatus/>
  <dc:language/>
  <cp:version/>
</cp:coreProperties>
</file>